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embeddedFontLst>
    <p:embeddedFont>
      <p:font typeface="Roboto"/>
      <p:regular r:id="rId66"/>
      <p:bold r:id="rId67"/>
      <p:italic r:id="rId68"/>
      <p:boldItalic r:id="rId69"/>
    </p:embeddedFont>
    <p:embeddedFont>
      <p:font typeface="PT Sans Narrow"/>
      <p:regular r:id="rId70"/>
      <p:bold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6.xml"/><Relationship Id="rId75" Type="http://schemas.openxmlformats.org/officeDocument/2006/relationships/font" Target="fonts/OpenSans-boldItalic.fntdata"/><Relationship Id="rId30" Type="http://schemas.openxmlformats.org/officeDocument/2006/relationships/slide" Target="slides/slide25.xml"/><Relationship Id="rId74" Type="http://schemas.openxmlformats.org/officeDocument/2006/relationships/font" Target="fonts/OpenSans-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TSansNarrow-bold.fntdata"/><Relationship Id="rId70" Type="http://schemas.openxmlformats.org/officeDocument/2006/relationships/font" Target="fonts/PTSansNarrow-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oboto-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italic.fntdata"/><Relationship Id="rId23" Type="http://schemas.openxmlformats.org/officeDocument/2006/relationships/slide" Target="slides/slide18.xml"/><Relationship Id="rId67" Type="http://schemas.openxmlformats.org/officeDocument/2006/relationships/font" Target="fonts/Roboto-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91f395c8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91f395c8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91f395c8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91f395c8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91f395c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91f395c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91f395c8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91f395c8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91f395c8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91f395c8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91f395c8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91f395c8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91f395c8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91f395c8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91f395c8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91f395c8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d91f395c8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d91f395c8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d91f395c8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d91f395c8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79bc1caa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9bc1caa2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91f395c80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91f395c80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91f395c8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91f395c8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91f395c8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91f395c8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91f395c8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91f395c8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91f395c8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91f395c8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d91f395c8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d91f395c8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91f395c8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d91f395c8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d91f395c8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d91f395c8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91f395c8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91f395c8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91f395c8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91f395c8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9bc1caa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9bc1caa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91f395c8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91f395c8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91f395c80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91f395c8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91f395c8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91f395c8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91f395c8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91f395c8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91f395c8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91f395c8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91f395c8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91f395c8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91f395c80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91f395c80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91f395c8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91f395c8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91f395c80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91f395c80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91f395c80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91f395c80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9bc1caa2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9bc1caa2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91f395c8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91f395c8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91f395c8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91f395c8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91f395c8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91f395c8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d91f395c8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d91f395c8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91f395c8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91f395c8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d91f395c8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d91f395c8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d91f395c8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d91f395c8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91f395c80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91f395c80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91f395c8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91f395c8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91f395c8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d91f395c8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79bc1caa2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9bc1caa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91f395c8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91f395c8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91f395c8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91f395c8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91f395c80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91f395c80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d91f395c80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d91f395c80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91f395c80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91f395c80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d91f395c80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d91f395c80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91f395c80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91f395c80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91f395c80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91f395c80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91f395c80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91f395c80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91f395c8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91f395c8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91f395c8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91f395c8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91f395c80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91f395c80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91f395c8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91f395c8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91f395c8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91f395c8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91f395c8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91f395c8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Snowflake </a:t>
            </a:r>
            <a:endParaRPr/>
          </a:p>
          <a:p>
            <a:pPr indent="0" lvl="0" marL="0" rtl="0" algn="ctr">
              <a:spcBef>
                <a:spcPts val="0"/>
              </a:spcBef>
              <a:spcAft>
                <a:spcPts val="0"/>
              </a:spcAft>
              <a:buNone/>
            </a:pPr>
            <a:r>
              <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Clr>
                <a:schemeClr val="dk1"/>
              </a:buClr>
              <a:buSzPts val="1018"/>
              <a:buFont typeface="Arial"/>
              <a:buNone/>
            </a:pPr>
            <a:r>
              <a:rPr lang="en" sz="5200">
                <a:solidFill>
                  <a:schemeClr val="dk1"/>
                </a:solidFill>
              </a:rPr>
              <a:t>Best practices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 name="Google Shape;125;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2" name="Google Shape;132;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9" name="Google Shape;139;p2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0" name="Google Shape;140;p2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6" name="Google Shape;146;p2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3" name="Google Shape;153;p2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0" name="Google Shape;160;p2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7" name="Google Shape;167;p2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8" name="Google Shape;168;p2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4" name="Google Shape;174;p2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1" name="Google Shape;181;p3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3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8" name="Google Shape;188;p3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9" name="Google Shape;189;p3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1400"/>
              </a:spcBef>
              <a:spcAft>
                <a:spcPts val="0"/>
              </a:spcAft>
              <a:buClr>
                <a:schemeClr val="dk1"/>
              </a:buClr>
              <a:buSzPct val="84615"/>
              <a:buFont typeface="Arial"/>
              <a:buNone/>
            </a:pPr>
            <a:r>
              <a:rPr b="1" lang="en" sz="1300">
                <a:solidFill>
                  <a:srgbClr val="2B2B2B"/>
                </a:solidFill>
                <a:highlight>
                  <a:srgbClr val="FFFFFF"/>
                </a:highlight>
              </a:rPr>
              <a:t>Best practices for Schema Design</a:t>
            </a:r>
            <a:endParaRPr b="1" sz="1300">
              <a:solidFill>
                <a:srgbClr val="2B2B2B"/>
              </a:solidFill>
              <a:highlight>
                <a:srgbClr val="FFFFFF"/>
              </a:highlight>
            </a:endParaRPr>
          </a:p>
          <a:p>
            <a:pPr indent="0" lvl="0" marL="0" rtl="0" algn="l">
              <a:spcBef>
                <a:spcPts val="400"/>
              </a:spcBef>
              <a:spcAft>
                <a:spcPts val="0"/>
              </a:spcAft>
              <a:buNone/>
            </a:pPr>
            <a:r>
              <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314325" lvl="0" marL="457200" rtl="0" algn="l">
              <a:spcBef>
                <a:spcPts val="0"/>
              </a:spcBef>
              <a:spcAft>
                <a:spcPts val="0"/>
              </a:spcAft>
              <a:buClr>
                <a:srgbClr val="222222"/>
              </a:buClr>
              <a:buSzPts val="1350"/>
              <a:buChar char="○"/>
            </a:pPr>
            <a:r>
              <a:rPr lang="en" sz="1350">
                <a:solidFill>
                  <a:srgbClr val="222222"/>
                </a:solidFill>
                <a:highlight>
                  <a:srgbClr val="FFFFFF"/>
                </a:highlight>
              </a:rPr>
              <a:t>Most of the time, tables contain a field for timestamp or date data type for required granularity. Snowflake provides an efficient result on timestamp and date type rather than VARCHAR type.</a:t>
            </a:r>
            <a:endParaRPr sz="1350">
              <a:solidFill>
                <a:srgbClr val="222222"/>
              </a:solidFill>
              <a:highlight>
                <a:srgbClr val="FFFFFF"/>
              </a:highlight>
            </a:endParaRPr>
          </a:p>
          <a:p>
            <a:pPr indent="0" lvl="0" marL="457200" rtl="0" algn="l">
              <a:spcBef>
                <a:spcPts val="0"/>
              </a:spcBef>
              <a:spcAft>
                <a:spcPts val="0"/>
              </a:spcAft>
              <a:buNone/>
            </a:pPr>
            <a:r>
              <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 sz="1350">
                <a:solidFill>
                  <a:srgbClr val="222222"/>
                </a:solidFill>
                <a:highlight>
                  <a:srgbClr val="FFFFFF"/>
                </a:highlight>
              </a:rPr>
              <a:t>Using the clusSnowflaketering key is a good practice. If your table contains a small amount of data and aggregate data is required all the time, then these clustering may result in the generation of many small cluster files.</a:t>
            </a:r>
            <a:endParaRPr sz="1350">
              <a:solidFill>
                <a:srgbClr val="222222"/>
              </a:solidFill>
              <a:highlight>
                <a:srgbClr val="FFFFFF"/>
              </a:highlight>
            </a:endParaRPr>
          </a:p>
          <a:p>
            <a:pPr indent="0" lvl="0" marL="457200" rtl="0" algn="l">
              <a:spcBef>
                <a:spcPts val="0"/>
              </a:spcBef>
              <a:spcAft>
                <a:spcPts val="0"/>
              </a:spcAft>
              <a:buNone/>
            </a:pPr>
            <a:r>
              <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 sz="1350">
                <a:solidFill>
                  <a:srgbClr val="222222"/>
                </a:solidFill>
                <a:highlight>
                  <a:srgbClr val="FFFFFF"/>
                </a:highlight>
              </a:rPr>
              <a:t>Always remember the column data length in case of the Snowflake as its storage may generate erroneous data when outputted.</a:t>
            </a:r>
            <a:endParaRPr sz="1350">
              <a:solidFill>
                <a:srgbClr val="222222"/>
              </a:solidFill>
              <a:highlight>
                <a:srgbClr val="FFFFFF"/>
              </a:highlight>
            </a:endParaRPr>
          </a:p>
          <a:p>
            <a:pPr indent="0" lvl="0" marL="457200" rtl="0" algn="l">
              <a:spcBef>
                <a:spcPts val="0"/>
              </a:spcBef>
              <a:spcAft>
                <a:spcPts val="0"/>
              </a:spcAft>
              <a:buNone/>
            </a:pPr>
            <a:r>
              <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 sz="1350">
                <a:solidFill>
                  <a:srgbClr val="222222"/>
                </a:solidFill>
                <a:highlight>
                  <a:srgbClr val="FFFFFF"/>
                </a:highlight>
              </a:rPr>
              <a:t>Snowflake stores data of timestamp and date types in string formats when data type used in VARIANT, so in this case, it is recommended to flatten the structure and use appropriate type. Retrieving a string is slower than retrieving a timestamp.</a:t>
            </a:r>
            <a:endParaRPr sz="1350">
              <a:solidFill>
                <a:srgbClr val="222222"/>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5" name="Google Shape;195;p3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3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2" name="Google Shape;202;p3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9" name="Google Shape;209;p3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3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6" name="Google Shape;216;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7" name="Google Shape;217;p3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3" name="Google Shape;223;p3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3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0" name="Google Shape;230;p3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3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4" name="Google Shape;244;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1" name="Google Shape;251;p4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8" name="Google Shape;258;p4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1400"/>
              </a:spcBef>
              <a:spcAft>
                <a:spcPts val="0"/>
              </a:spcAft>
              <a:buClr>
                <a:schemeClr val="dk1"/>
              </a:buClr>
              <a:buSzPct val="84615"/>
              <a:buFont typeface="Arial"/>
              <a:buNone/>
            </a:pPr>
            <a:r>
              <a:rPr b="1" lang="en" sz="1300">
                <a:solidFill>
                  <a:srgbClr val="2B2B2B"/>
                </a:solidFill>
                <a:highlight>
                  <a:srgbClr val="FFFFFF"/>
                </a:highlight>
              </a:rPr>
              <a:t>Best practices for Query Optimization</a:t>
            </a:r>
            <a:endParaRPr b="1" sz="1300">
              <a:solidFill>
                <a:srgbClr val="2B2B2B"/>
              </a:solidFill>
              <a:highlight>
                <a:srgbClr val="FFFFFF"/>
              </a:highlight>
            </a:endParaRPr>
          </a:p>
          <a:p>
            <a:pPr indent="0" lvl="0" marL="0" rtl="0" algn="l">
              <a:spcBef>
                <a:spcPts val="400"/>
              </a:spcBef>
              <a:spcAft>
                <a:spcPts val="0"/>
              </a:spcAft>
              <a:buNone/>
            </a:pPr>
            <a:r>
              <a:t/>
            </a:r>
            <a:endParaRPr/>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Clr>
                <a:srgbClr val="222222"/>
              </a:buClr>
              <a:buSzPts val="1350"/>
              <a:buChar char="○"/>
            </a:pPr>
            <a:r>
              <a:rPr lang="en" sz="1350">
                <a:solidFill>
                  <a:srgbClr val="222222"/>
                </a:solidFill>
                <a:highlight>
                  <a:srgbClr val="FFFFFF"/>
                </a:highlight>
              </a:rPr>
              <a:t>Clustering helps to store data in the form of cluster storage files with named partitions. Tables having effective and active clusters may have bounded queries to these clusters, such as using where conditions on these clusters.</a:t>
            </a:r>
            <a:endParaRPr sz="1350">
              <a:solidFill>
                <a:srgbClr val="222222"/>
              </a:solidFill>
              <a:highlight>
                <a:srgbClr val="FFFFFF"/>
              </a:highlight>
            </a:endParaRPr>
          </a:p>
          <a:p>
            <a:pPr indent="0" lvl="0" marL="457200" rtl="0" algn="l">
              <a:spcBef>
                <a:spcPts val="0"/>
              </a:spcBef>
              <a:spcAft>
                <a:spcPts val="0"/>
              </a:spcAft>
              <a:buNone/>
            </a:pPr>
            <a:r>
              <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 sz="1350">
                <a:solidFill>
                  <a:srgbClr val="222222"/>
                </a:solidFill>
                <a:highlight>
                  <a:srgbClr val="FFFFFF"/>
                </a:highlight>
              </a:rPr>
              <a:t>Using warehouse suspension and auto-resume also affect the query. By default, the warehouse suspension time is 10 minutes. The segmented workload must be handled by a typical virtual warehouse and by multiple users (if required). This will help to re-use the result cache generated by Snowflake and hence provides instant results on the same data.</a:t>
            </a:r>
            <a:endParaRPr sz="1350">
              <a:solidFill>
                <a:srgbClr val="222222"/>
              </a:solidFill>
              <a:highlight>
                <a:srgbClr val="FFFFFF"/>
              </a:highlight>
            </a:endParaRPr>
          </a:p>
          <a:p>
            <a:pPr indent="0" lvl="0" marL="457200" rtl="0" algn="l">
              <a:spcBef>
                <a:spcPts val="0"/>
              </a:spcBef>
              <a:spcAft>
                <a:spcPts val="0"/>
              </a:spcAft>
              <a:buNone/>
            </a:pPr>
            <a:r>
              <a:t/>
            </a:r>
            <a:endParaRPr sz="1350">
              <a:solidFill>
                <a:srgbClr val="222222"/>
              </a:solidFill>
              <a:highlight>
                <a:srgbClr val="FFFFFF"/>
              </a:highlight>
            </a:endParaRPr>
          </a:p>
          <a:p>
            <a:pPr indent="-314325" lvl="0" marL="457200" rtl="0" algn="l">
              <a:spcBef>
                <a:spcPts val="0"/>
              </a:spcBef>
              <a:spcAft>
                <a:spcPts val="0"/>
              </a:spcAft>
              <a:buClr>
                <a:srgbClr val="222222"/>
              </a:buClr>
              <a:buSzPts val="1350"/>
              <a:buChar char="○"/>
            </a:pPr>
            <a:r>
              <a:rPr lang="en" sz="1350">
                <a:solidFill>
                  <a:srgbClr val="222222"/>
                </a:solidFill>
                <a:highlight>
                  <a:srgbClr val="FFFFFF"/>
                </a:highlight>
              </a:rPr>
              <a:t>If concurrent data is needed, Snowflake can auto-scale the warehouse, and it can be updated from the user interface. OneSnowflake should use this feature as well as an optimized query together to obtain optimization</a:t>
            </a:r>
            <a:endParaRPr sz="1350">
              <a:solidFill>
                <a:srgbClr val="222222"/>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5" name="Google Shape;265;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3000"/>
              <a:t>Data Engineering</a:t>
            </a:r>
            <a:endParaRPr b="1" sz="3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1" name="Google Shape;271;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2" name="Google Shape;272;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78" name="Google Shape;278;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5" name="Google Shape;285;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6" name="Google Shape;286;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2" name="Google Shape;292;p4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3" name="Google Shape;293;p4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9" name="Google Shape;299;p4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4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06" name="Google Shape;306;p4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4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13" name="Google Shape;313;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4" name="Google Shape;314;p4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0" name="Google Shape;320;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1" name="Google Shape;321;p5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27" name="Google Shape;327;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8" name="Google Shape;328;p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1400"/>
              </a:spcBef>
              <a:spcAft>
                <a:spcPts val="0"/>
              </a:spcAft>
              <a:buClr>
                <a:schemeClr val="dk1"/>
              </a:buClr>
              <a:buSzPct val="84615"/>
              <a:buFont typeface="Arial"/>
              <a:buNone/>
            </a:pPr>
            <a:r>
              <a:rPr b="1" lang="en" sz="1300">
                <a:solidFill>
                  <a:srgbClr val="2B2B2B"/>
                </a:solidFill>
                <a:highlight>
                  <a:srgbClr val="FFFFFF"/>
                </a:highlight>
              </a:rPr>
              <a:t> Best practices for Efficient Reads</a:t>
            </a:r>
            <a:endParaRPr b="1" sz="1300">
              <a:solidFill>
                <a:srgbClr val="2B2B2B"/>
              </a:solidFill>
              <a:highlight>
                <a:srgbClr val="FFFFFF"/>
              </a:highlight>
            </a:endParaRPr>
          </a:p>
          <a:p>
            <a:pPr indent="0" lvl="0" marL="0" rtl="0" algn="l">
              <a:spcBef>
                <a:spcPts val="400"/>
              </a:spcBef>
              <a:spcAft>
                <a:spcPts val="0"/>
              </a:spcAft>
              <a:buNone/>
            </a:pPr>
            <a:r>
              <a:t/>
            </a:r>
            <a:endParaRPr/>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50">
                <a:solidFill>
                  <a:srgbClr val="222222"/>
                </a:solidFill>
                <a:highlight>
                  <a:srgbClr val="FFFFFF"/>
                </a:highlight>
                <a:latin typeface="Roboto"/>
                <a:ea typeface="Roboto"/>
                <a:cs typeface="Roboto"/>
                <a:sym typeface="Roboto"/>
              </a:rPr>
              <a:t>Snowflake reader is quite slow and expensive if we are accessing data with aggregations directly from Snowflake, so use “query” instead of “dbtable” in Spark-Snowflake connector, if data has some limits and conditions but no aggregation.</a:t>
            </a:r>
            <a:endParaRPr sz="2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34" name="Google Shape;334;p5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35" name="Google Shape;335;p5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1" name="Google Shape;341;p5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2" name="Google Shape;342;p5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48" name="Google Shape;348;p5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9" name="Google Shape;349;p5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5" name="Google Shape;355;p5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6" name="Google Shape;356;p5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2" name="Google Shape;362;p5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3" name="Google Shape;363;p5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69" name="Google Shape;369;p5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0" name="Google Shape;370;p5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76" name="Google Shape;376;p5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7" name="Google Shape;377;p5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3" name="Google Shape;383;p5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4" name="Google Shape;384;p5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0" name="Google Shape;390;p6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1" name="Google Shape;391;p6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97" name="Google Shape;397;p6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8" name="Google Shape;398;p6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1400"/>
              </a:spcBef>
              <a:spcAft>
                <a:spcPts val="0"/>
              </a:spcAft>
              <a:buClr>
                <a:schemeClr val="dk1"/>
              </a:buClr>
              <a:buSzPct val="84615"/>
              <a:buFont typeface="Arial"/>
              <a:buNone/>
            </a:pPr>
            <a:r>
              <a:rPr b="1" lang="en" sz="1300">
                <a:solidFill>
                  <a:srgbClr val="2B2B2B"/>
                </a:solidFill>
                <a:highlight>
                  <a:srgbClr val="FFFFFF"/>
                </a:highlight>
              </a:rPr>
              <a:t>Best practices for Efficient Writes</a:t>
            </a:r>
            <a:endParaRPr b="1" sz="1300">
              <a:solidFill>
                <a:srgbClr val="2B2B2B"/>
              </a:solidFill>
              <a:highlight>
                <a:srgbClr val="FFFFFF"/>
              </a:highlight>
            </a:endParaRPr>
          </a:p>
          <a:p>
            <a:pPr indent="0" lvl="0" marL="0" rtl="0" algn="l">
              <a:spcBef>
                <a:spcPts val="400"/>
              </a:spcBef>
              <a:spcAft>
                <a:spcPts val="0"/>
              </a:spcAft>
              <a:buNone/>
            </a:pPr>
            <a:r>
              <a:t/>
            </a:r>
            <a:endParaRPr/>
          </a:p>
        </p:txBody>
      </p:sp>
      <p:sp>
        <p:nvSpPr>
          <p:cNvPr id="91" name="Google Shape;91;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50">
                <a:solidFill>
                  <a:srgbClr val="222222"/>
                </a:solidFill>
                <a:highlight>
                  <a:srgbClr val="FFFFFF"/>
                </a:highlight>
                <a:latin typeface="Roboto"/>
                <a:ea typeface="Roboto"/>
                <a:cs typeface="Roboto"/>
                <a:sym typeface="Roboto"/>
              </a:rPr>
              <a:t>If you are writing data to snowflake table in Spark, and that table already exists, try to select data in the same sequence/order of columns as they are in Snowflake. The workaround to resolve this is to use the “column_mapping” option as “name” while writing. “column_mapping” -&gt; “name” approach is CASE SENSITIVE.Snowflake</a:t>
            </a:r>
            <a:endParaRPr sz="2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04" name="Google Shape;404;p6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5" name="Google Shape;405;p6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1" name="Google Shape;411;p6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2" name="Google Shape;412;p6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18" name="Google Shape;418;p6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9" name="Google Shape;419;p6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25" name="Google Shape;425;p6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6" name="Google Shape;426;p6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2" name="Google Shape;432;p6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3" name="Google Shape;433;p66"/>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39" name="Google Shape;439;p6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0" name="Google Shape;440;p6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46" name="Google Shape;446;p6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47" name="Google Shape;447;p6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53" name="Google Shape;453;p6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54" name="Google Shape;454;p6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0" name="Google Shape;460;p7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1" name="Google Shape;461;p7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67" name="Google Shape;467;p7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68" name="Google Shape;468;p7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 name="Google Shape;97;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8"/>
          <p:cNvPicPr preferRelativeResize="0"/>
          <p:nvPr/>
        </p:nvPicPr>
        <p:blipFill>
          <a:blip r:embed="rId3">
            <a:alphaModFix/>
          </a:blip>
          <a:stretch>
            <a:fillRect/>
          </a:stretch>
        </p:blipFill>
        <p:spPr>
          <a:xfrm>
            <a:off x="0" y="570150"/>
            <a:ext cx="9144000" cy="45733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474" name="Google Shape;474;p7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75" name="Google Shape;475;p7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4" name="Google Shape;104;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1" name="Google Shape;111;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 name="Google Shape;112;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8" name="Google Shape;118;p2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9" name="Google Shape;119;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